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1" r:id="rId2"/>
  </p:sldIdLst>
  <p:sldSz cx="6858000" cy="9144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5AE"/>
    <a:srgbClr val="FECAFA"/>
    <a:srgbClr val="EC06DC"/>
    <a:srgbClr val="004C00"/>
    <a:srgbClr val="336600"/>
    <a:srgbClr val="FFCC99"/>
    <a:srgbClr val="006600"/>
    <a:srgbClr val="E5F4D4"/>
    <a:srgbClr val="7CB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972" autoAdjust="0"/>
  </p:normalViewPr>
  <p:slideViewPr>
    <p:cSldViewPr snapToGrid="0">
      <p:cViewPr varScale="1">
        <p:scale>
          <a:sx n="69" d="100"/>
          <a:sy n="69" d="100"/>
        </p:scale>
        <p:origin x="17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A625-CF7F-4D43-BE44-7337E75056D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9741"/>
            <a:ext cx="5389563" cy="3885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4029"/>
            <a:ext cx="2919413" cy="4954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29"/>
            <a:ext cx="2919412" cy="4954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D617E-A6BA-47E9-8D62-C901874EAE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6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11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50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49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75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9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7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87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18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34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00579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1B8F-1995-4305-AFFA-66BE0B931A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540E-76D4-4338-BF46-E13EAA2B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7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>
            <a:off x="11309" y="-4810"/>
            <a:ext cx="6863735" cy="338554"/>
          </a:xfrm>
          <a:prstGeom prst="rect">
            <a:avLst/>
          </a:prstGeom>
          <a:solidFill>
            <a:srgbClr val="CC66FF"/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pPr algn="ctr"/>
            <a:r>
              <a:rPr lang="en-US" altLang="ja-JP" sz="1600" b="1" spc="600" dirty="0">
                <a:ln/>
                <a:solidFill>
                  <a:schemeClr val="bg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&lt;</a:t>
            </a:r>
            <a:r>
              <a:rPr lang="ja-JP" altLang="en-US" sz="1600" spc="600" dirty="0">
                <a:ln/>
                <a:solidFill>
                  <a:schemeClr val="bg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プログラムの申し込み</a:t>
            </a:r>
            <a:r>
              <a:rPr lang="en-US" altLang="ja-JP" sz="1600" b="1" spc="600" dirty="0">
                <a:ln/>
                <a:solidFill>
                  <a:schemeClr val="bg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&gt;</a:t>
            </a:r>
          </a:p>
        </p:txBody>
      </p:sp>
      <p:graphicFrame>
        <p:nvGraphicFramePr>
          <p:cNvPr id="117" name="表 3">
            <a:extLst>
              <a:ext uri="{FF2B5EF4-FFF2-40B4-BE49-F238E27FC236}">
                <a16:creationId xmlns:a16="http://schemas.microsoft.com/office/drawing/2014/main" id="{1D017AD4-2925-44F8-8BA3-47E58AAFE2DE}"/>
              </a:ext>
            </a:extLst>
          </p:cNvPr>
          <p:cNvGraphicFramePr>
            <a:graphicFrameLocks noGrp="1"/>
          </p:cNvGraphicFramePr>
          <p:nvPr/>
        </p:nvGraphicFramePr>
        <p:xfrm>
          <a:off x="555915" y="740820"/>
          <a:ext cx="6093241" cy="4418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889">
                  <a:extLst>
                    <a:ext uri="{9D8B030D-6E8A-4147-A177-3AD203B41FA5}">
                      <a16:colId xmlns:a16="http://schemas.microsoft.com/office/drawing/2014/main" val="3238454517"/>
                    </a:ext>
                  </a:extLst>
                </a:gridCol>
                <a:gridCol w="4516352">
                  <a:extLst>
                    <a:ext uri="{9D8B030D-6E8A-4147-A177-3AD203B41FA5}">
                      <a16:colId xmlns:a16="http://schemas.microsoft.com/office/drawing/2014/main" val="3056432826"/>
                    </a:ext>
                  </a:extLst>
                </a:gridCol>
              </a:tblGrid>
              <a:tr h="554493">
                <a:tc rowSpan="2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4C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お名前</a:t>
                      </a:r>
                      <a:endParaRPr kumimoji="1" lang="en-US" altLang="ja-JP" sz="1400" dirty="0">
                        <a:solidFill>
                          <a:srgbClr val="004C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40404"/>
                  </a:ext>
                </a:extLst>
              </a:tr>
              <a:tr h="7120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サロン名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851592"/>
                  </a:ext>
                </a:extLst>
              </a:tr>
              <a:tr h="117174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rgbClr val="004C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　　　所</a:t>
                      </a:r>
                    </a:p>
                  </a:txBody>
                  <a:tcPr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83278"/>
                  </a:ext>
                </a:extLst>
              </a:tr>
              <a:tr h="103799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rgbClr val="004C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－　　　　　　　　　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2729329"/>
                  </a:ext>
                </a:extLst>
              </a:tr>
              <a:tr h="94263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rgbClr val="004C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  <a:endParaRPr kumimoji="1" lang="en-US" altLang="ja-JP" sz="1400" dirty="0">
                        <a:solidFill>
                          <a:srgbClr val="004C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dirty="0">
                          <a:solidFill>
                            <a:srgbClr val="004C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アドレス</a:t>
                      </a:r>
                      <a:endParaRPr kumimoji="1" lang="en-US" altLang="ja-JP" sz="1400" dirty="0">
                        <a:solidFill>
                          <a:srgbClr val="004C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CD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@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1197002"/>
                  </a:ext>
                </a:extLst>
              </a:tr>
            </a:tbl>
          </a:graphicData>
        </a:graphic>
      </p:graphicFrame>
      <p:sp>
        <p:nvSpPr>
          <p:cNvPr id="118" name="テキスト ボックス 117"/>
          <p:cNvSpPr txBox="1"/>
          <p:nvPr/>
        </p:nvSpPr>
        <p:spPr>
          <a:xfrm>
            <a:off x="431598" y="385657"/>
            <a:ext cx="6416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プログラムのご参加にあたって５点お知らせください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712660" y="5533200"/>
            <a:ext cx="4936496" cy="1009545"/>
          </a:xfrm>
          <a:prstGeom prst="roundRect">
            <a:avLst>
              <a:gd name="adj" fmla="val 8092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■お電話で上記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点をお知らせください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電話番号：</a:t>
            </a:r>
            <a:r>
              <a:rPr kumimoji="1"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0857-26-7177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担当：鳥取県 福祉保健部ささえあい福祉局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　　　 長寿社会課（担当：藤原、永田、金田）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558462" y="5531501"/>
            <a:ext cx="1085405" cy="1008000"/>
          </a:xfrm>
          <a:prstGeom prst="roundRect">
            <a:avLst>
              <a:gd name="adj" fmla="val 8092"/>
            </a:avLst>
          </a:prstGeom>
          <a:solidFill>
            <a:srgbClr val="ECD9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お電話</a:t>
            </a: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b="1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</a:t>
            </a:r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72022" y="5183275"/>
            <a:ext cx="2990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お申込み方法はこちら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1730243" y="6573600"/>
            <a:ext cx="4936496" cy="643425"/>
          </a:xfrm>
          <a:prstGeom prst="roundRect">
            <a:avLst>
              <a:gd name="adj" fmla="val 8092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■上記５点を記載のうえ、当ページを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‐FAX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番号：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0857-26-8168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576045" y="6573437"/>
            <a:ext cx="1085405" cy="643425"/>
          </a:xfrm>
          <a:prstGeom prst="roundRect">
            <a:avLst>
              <a:gd name="adj" fmla="val 8092"/>
            </a:avLst>
          </a:prstGeom>
          <a:solidFill>
            <a:srgbClr val="ECD9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</a:p>
          <a:p>
            <a:pPr algn="ctr"/>
            <a:r>
              <a:rPr kumimoji="1" lang="ja-JP" altLang="en-US" sz="1200" b="1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</a:t>
            </a:r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1738449" y="7272000"/>
            <a:ext cx="4936496" cy="961200"/>
          </a:xfrm>
          <a:prstGeom prst="roundRect">
            <a:avLst>
              <a:gd name="adj" fmla="val 8092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■以下フォームでメール送信ください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宛　　　先：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choujyushakai@pref.tottori.lg.jp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メール題名：自宅で健康プログラム参加希望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メール本文：（上記５点を入力ください）</a:t>
            </a:r>
          </a:p>
        </p:txBody>
      </p:sp>
      <p:sp>
        <p:nvSpPr>
          <p:cNvPr id="73" name="角丸四角形 72"/>
          <p:cNvSpPr/>
          <p:nvPr/>
        </p:nvSpPr>
        <p:spPr>
          <a:xfrm>
            <a:off x="584251" y="7272000"/>
            <a:ext cx="1085405" cy="960043"/>
          </a:xfrm>
          <a:prstGeom prst="roundRect">
            <a:avLst>
              <a:gd name="adj" fmla="val 8092"/>
            </a:avLst>
          </a:prstGeom>
          <a:solidFill>
            <a:srgbClr val="ECD9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</a:t>
            </a: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b="1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</a:t>
            </a:r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1740267" y="8262000"/>
            <a:ext cx="4936496" cy="644400"/>
          </a:xfrm>
          <a:prstGeom prst="roundRect">
            <a:avLst>
              <a:gd name="adj" fmla="val 8092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■上記５点を記載のうえ、当ページの写しを手交ください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鳥取県庁本館２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長寿社会課へお持ち込みください。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586069" y="8262000"/>
            <a:ext cx="1085405" cy="643425"/>
          </a:xfrm>
          <a:prstGeom prst="roundRect">
            <a:avLst>
              <a:gd name="adj" fmla="val 8092"/>
            </a:avLst>
          </a:prstGeom>
          <a:solidFill>
            <a:srgbClr val="ECD9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紙</a:t>
            </a: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b="1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</a:t>
            </a:r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F0D138-B40B-43D4-A300-D2A41C650A66}"/>
              </a:ext>
            </a:extLst>
          </p:cNvPr>
          <p:cNvSpPr txBox="1"/>
          <p:nvPr/>
        </p:nvSpPr>
        <p:spPr>
          <a:xfrm>
            <a:off x="2138801" y="1800738"/>
            <a:ext cx="26468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/>
              <a:t>※</a:t>
            </a:r>
            <a:r>
              <a:rPr kumimoji="1" lang="ja-JP" altLang="en-US" sz="800" dirty="0"/>
              <a:t>サロンにて集団で使用される方のみ記載ください。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70927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